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51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6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98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6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2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3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6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1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9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27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‹nr.›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39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hyperlink" Target="https://www.menti.com/alx8sq7m95n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0E545909-D7F1-1DBD-4D80-7E57F7ECC1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t="5088" b="13685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875845-13B1-F2D2-A49D-1E54122A4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3932" y="2180490"/>
            <a:ext cx="6124136" cy="2075571"/>
          </a:xfrm>
        </p:spPr>
        <p:txBody>
          <a:bodyPr>
            <a:normAutofit/>
          </a:bodyPr>
          <a:lstStyle/>
          <a:p>
            <a:pPr algn="ctr"/>
            <a:r>
              <a:rPr lang="nl-NL" sz="4400"/>
              <a:t>Cultuur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A5B49BC3-54E8-4F20-B659-99E124FBB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7538" y="4557931"/>
            <a:ext cx="3516924" cy="817741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Kennisclip</a:t>
            </a:r>
            <a:endParaRPr lang="en-US" dirty="0"/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EF65F16F-FDE0-4516-8BCC-DDC345651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131161" y="1592957"/>
            <a:ext cx="297352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28" name="Date Placeholder 4">
            <a:extLst>
              <a:ext uri="{FF2B5EF4-FFF2-40B4-BE49-F238E27FC236}">
                <a16:creationId xmlns:a16="http://schemas.microsoft.com/office/drawing/2014/main" id="{D1463C87-9AF0-4790-8077-703648FA0E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25DD0A9-150E-4A39-B987-BA3BA5DBFBE3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4/8/2023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Slide Number Placeholder 7">
            <a:extLst>
              <a:ext uri="{FF2B5EF4-FFF2-40B4-BE49-F238E27FC236}">
                <a16:creationId xmlns:a16="http://schemas.microsoft.com/office/drawing/2014/main" id="{6ADB23FC-861F-4A36-8A3C-BD050BAC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296" y="6356350"/>
            <a:ext cx="5746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E131995-E962-4131-8504-6B962D7140A6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</a:t>
            </a:fld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Audio 28">
            <a:hlinkClick r:id="" action="ppaction://media"/>
            <a:extLst>
              <a:ext uri="{FF2B5EF4-FFF2-40B4-BE49-F238E27FC236}">
                <a16:creationId xmlns:a16="http://schemas.microsoft.com/office/drawing/2014/main" id="{780E35C8-2CAB-B02D-0F8F-E41E2438DB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9692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41"/>
    </mc:Choice>
    <mc:Fallback xmlns="">
      <p:transition spd="slow" advTm="33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BC5FC7-D823-2F72-0855-0E46A5A27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623" y="2410992"/>
            <a:ext cx="3052301" cy="2463664"/>
          </a:xfrm>
        </p:spPr>
        <p:txBody>
          <a:bodyPr anchor="ctr">
            <a:normAutofit/>
          </a:bodyPr>
          <a:lstStyle/>
          <a:p>
            <a:pPr algn="ctr"/>
            <a:r>
              <a:rPr lang="nl-NL" sz="3600"/>
              <a:t>Wat is cultuur?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01B9DAC8-714C-487B-8C97-2C36AA58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131161" y="1592957"/>
            <a:ext cx="297352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282525-55CF-6734-3F4E-4ADC3A1B7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459" y="838201"/>
            <a:ext cx="4644534" cy="5181600"/>
          </a:xfrm>
        </p:spPr>
        <p:txBody>
          <a:bodyPr anchor="ctr">
            <a:normAutofit/>
          </a:bodyPr>
          <a:lstStyle/>
          <a:p>
            <a:r>
              <a:rPr lang="nl-NL" b="0" i="0" dirty="0">
                <a:effectLst/>
              </a:rPr>
              <a:t>Wat wordt bedoeld met cultuur?</a:t>
            </a:r>
          </a:p>
          <a:p>
            <a:r>
              <a:rPr lang="nl-NL" b="0" i="0" dirty="0">
                <a:effectLst/>
              </a:rPr>
              <a:t>Een cultuur is </a:t>
            </a:r>
            <a:r>
              <a:rPr lang="nl-NL" b="1" i="0" dirty="0">
                <a:effectLst/>
              </a:rPr>
              <a:t>een groep mensen met dezelfde waarden, normen en gewoonten</a:t>
            </a:r>
            <a:r>
              <a:rPr lang="nl-NL" b="0" i="0" dirty="0">
                <a:effectLst/>
              </a:rPr>
              <a:t>. Cultuur bestaat uit dingen die we doen en maken, maar het kunnen ook ideeën zijn. Of tradities</a:t>
            </a:r>
          </a:p>
          <a:p>
            <a:endParaRPr lang="nl-NL" dirty="0"/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B5B82EC0-51EE-4F2E-A087-D5223789A8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B9EC781-EEFF-4A50-9702-BA8F81537B56}" type="datetime1">
              <a:rPr lang="en-US" smtClean="0"/>
              <a:pPr>
                <a:spcAft>
                  <a:spcPts val="600"/>
                </a:spcAft>
              </a:pPr>
              <a:t>4/8/2023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C41F5AD-86CF-4002-A24B-ED09D092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296" y="6356350"/>
            <a:ext cx="57462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E131995-E962-4131-8504-6B962D7140A6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A7C6D31F-8597-0745-D983-7E1E55E0DE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943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30"/>
    </mc:Choice>
    <mc:Fallback xmlns="">
      <p:transition spd="slow" advTm="22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2E843-EF0A-9414-3F30-8B11F63A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720" y="681039"/>
            <a:ext cx="5770080" cy="1640521"/>
          </a:xfrm>
        </p:spPr>
        <p:txBody>
          <a:bodyPr>
            <a:normAutofit/>
          </a:bodyPr>
          <a:lstStyle/>
          <a:p>
            <a:r>
              <a:rPr lang="nl-NL"/>
              <a:t>Kenmerken van cultuur</a:t>
            </a:r>
          </a:p>
        </p:txBody>
      </p:sp>
      <p:sp>
        <p:nvSpPr>
          <p:cNvPr id="8" name="Footer Placeholder 24">
            <a:extLst>
              <a:ext uri="{FF2B5EF4-FFF2-40B4-BE49-F238E27FC236}">
                <a16:creationId xmlns:a16="http://schemas.microsoft.com/office/drawing/2014/main" id="{C9130FF3-5EDB-40FB-9DCA-90BEB3D5D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131161" y="1592957"/>
            <a:ext cx="297352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pic>
        <p:nvPicPr>
          <p:cNvPr id="4098" name="Picture 2" descr="gratis Twee Personen Staan In De Buurt Van Diverse Kleuren Papieren Lantaarns Stockfoto">
            <a:extLst>
              <a:ext uri="{FF2B5EF4-FFF2-40B4-BE49-F238E27FC236}">
                <a16:creationId xmlns:a16="http://schemas.microsoft.com/office/drawing/2014/main" id="{26E5860C-6F06-7271-5F3C-23E54DFE6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034" y="223426"/>
            <a:ext cx="4189748" cy="255574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CCF595-BB82-0989-6A32-C4CE4A6D3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3720" y="2672370"/>
            <a:ext cx="5770079" cy="35045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dirty="0"/>
              <a:t>Kennis</a:t>
            </a:r>
            <a:endParaRPr lang="nl-NL"/>
          </a:p>
          <a:p>
            <a:pPr>
              <a:lnSpc>
                <a:spcPct val="100000"/>
              </a:lnSpc>
            </a:pPr>
            <a:r>
              <a:rPr lang="nl-NL" dirty="0"/>
              <a:t>Overtuigingen</a:t>
            </a:r>
            <a:endParaRPr lang="nl-NL"/>
          </a:p>
          <a:p>
            <a:pPr>
              <a:lnSpc>
                <a:spcPct val="100000"/>
              </a:lnSpc>
            </a:pPr>
            <a:r>
              <a:rPr lang="nl-NL" dirty="0"/>
              <a:t>Recht </a:t>
            </a:r>
            <a:endParaRPr lang="nl-NL"/>
          </a:p>
          <a:p>
            <a:pPr>
              <a:lnSpc>
                <a:spcPct val="100000"/>
              </a:lnSpc>
            </a:pPr>
            <a:r>
              <a:rPr lang="nl-NL" dirty="0"/>
              <a:t>Ethiek</a:t>
            </a:r>
            <a:endParaRPr lang="nl-NL"/>
          </a:p>
          <a:p>
            <a:pPr>
              <a:lnSpc>
                <a:spcPct val="100000"/>
              </a:lnSpc>
            </a:pPr>
            <a:r>
              <a:rPr lang="nl-NL" dirty="0"/>
              <a:t>Gewoonten</a:t>
            </a:r>
            <a:endParaRPr lang="nl-NL"/>
          </a:p>
          <a:p>
            <a:pPr>
              <a:lnSpc>
                <a:spcPct val="100000"/>
              </a:lnSpc>
            </a:pPr>
            <a:r>
              <a:rPr lang="nl-NL" dirty="0"/>
              <a:t>Gedrag </a:t>
            </a:r>
            <a:endParaRPr lang="nl-NL"/>
          </a:p>
          <a:p>
            <a:pPr>
              <a:lnSpc>
                <a:spcPct val="100000"/>
              </a:lnSpc>
            </a:pPr>
            <a:r>
              <a:rPr lang="nl-NL" dirty="0"/>
              <a:t>Tradities </a:t>
            </a:r>
            <a:endParaRPr lang="nl-NL"/>
          </a:p>
          <a:p>
            <a:pPr>
              <a:lnSpc>
                <a:spcPct val="100000"/>
              </a:lnSpc>
            </a:pPr>
            <a:r>
              <a:rPr lang="nl-NL" dirty="0"/>
              <a:t>Religie </a:t>
            </a:r>
            <a:endParaRPr lang="nl-NL"/>
          </a:p>
        </p:txBody>
      </p:sp>
      <p:sp>
        <p:nvSpPr>
          <p:cNvPr id="10" name="Date Placeholder 23">
            <a:extLst>
              <a:ext uri="{FF2B5EF4-FFF2-40B4-BE49-F238E27FC236}">
                <a16:creationId xmlns:a16="http://schemas.microsoft.com/office/drawing/2014/main" id="{55B39C46-506D-44D7-AEB8-EF349EE517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5739FCD-39C2-4FCD-A23B-FC3E4BFD59CE}" type="datetime1">
              <a:rPr lang="en-US" smtClean="0"/>
              <a:pPr>
                <a:spcAft>
                  <a:spcPts val="600"/>
                </a:spcAft>
              </a:pPr>
              <a:t>4/8/2023</a:t>
            </a:fld>
            <a:endParaRPr lang="en-US"/>
          </a:p>
        </p:txBody>
      </p:sp>
      <p:sp>
        <p:nvSpPr>
          <p:cNvPr id="12" name="Slide Number Placeholder 19">
            <a:extLst>
              <a:ext uri="{FF2B5EF4-FFF2-40B4-BE49-F238E27FC236}">
                <a16:creationId xmlns:a16="http://schemas.microsoft.com/office/drawing/2014/main" id="{52768403-B88C-4BF4-9D44-D8688719A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296" y="6356350"/>
            <a:ext cx="5746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E131995-E962-4131-8504-6B962D7140A6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93E2D558-0EED-53E9-467E-9F6A0B652D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1081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79"/>
    </mc:Choice>
    <mc:Fallback xmlns="">
      <p:transition spd="slow" advTm="40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AFADD-A5A2-1C21-869F-52A22605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9"/>
            <a:ext cx="5158739" cy="1635442"/>
          </a:xfrm>
        </p:spPr>
        <p:txBody>
          <a:bodyPr>
            <a:normAutofit/>
          </a:bodyPr>
          <a:lstStyle/>
          <a:p>
            <a:r>
              <a:rPr lang="nl-NL" dirty="0"/>
              <a:t>Dominante cultuur</a:t>
            </a:r>
          </a:p>
        </p:txBody>
      </p:sp>
      <p:sp>
        <p:nvSpPr>
          <p:cNvPr id="2055" name="Footer Placeholder 10">
            <a:extLst>
              <a:ext uri="{FF2B5EF4-FFF2-40B4-BE49-F238E27FC236}">
                <a16:creationId xmlns:a16="http://schemas.microsoft.com/office/drawing/2014/main" id="{E8DF09D5-C52C-493D-B30F-EBEBCC8D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131161" y="1592957"/>
            <a:ext cx="297352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BB102D-D9CE-31D2-9D54-A6479E64A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72370"/>
            <a:ext cx="5053928" cy="3504592"/>
          </a:xfrm>
        </p:spPr>
        <p:txBody>
          <a:bodyPr>
            <a:normAutofit/>
          </a:bodyPr>
          <a:lstStyle/>
          <a:p>
            <a:r>
              <a:rPr lang="nl-NL" dirty="0"/>
              <a:t>Overheersende cultuur in Nederland</a:t>
            </a:r>
          </a:p>
          <a:p>
            <a:r>
              <a:rPr lang="nl-NL" dirty="0"/>
              <a:t>Grootste groep mensen/ het breedst gedragen</a:t>
            </a:r>
          </a:p>
          <a:p>
            <a:r>
              <a:rPr lang="nl-NL" dirty="0"/>
              <a:t>Algemene Nederlandse cultuur</a:t>
            </a:r>
          </a:p>
          <a:p>
            <a:endParaRPr lang="nl-NL" dirty="0"/>
          </a:p>
        </p:txBody>
      </p:sp>
      <p:pic>
        <p:nvPicPr>
          <p:cNvPr id="2050" name="Picture 2" descr="gratis Windmolens Naast Waterlichaam Onder Bewolkte Hemel Stockfoto">
            <a:extLst>
              <a:ext uri="{FF2B5EF4-FFF2-40B4-BE49-F238E27FC236}">
                <a16:creationId xmlns:a16="http://schemas.microsoft.com/office/drawing/2014/main" id="{260F9B99-2CAC-D8EA-534B-235E7BDE7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1633" y="1346396"/>
            <a:ext cx="3332167" cy="416520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57" name="Date Placeholder 9">
            <a:extLst>
              <a:ext uri="{FF2B5EF4-FFF2-40B4-BE49-F238E27FC236}">
                <a16:creationId xmlns:a16="http://schemas.microsoft.com/office/drawing/2014/main" id="{24E70952-F747-4048-BA79-21037003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F5D6070-E791-40CD-97E1-168EC5F5E88D}" type="datetime1">
              <a:rPr lang="en-US" smtClean="0"/>
              <a:pPr>
                <a:spcAft>
                  <a:spcPts val="600"/>
                </a:spcAft>
              </a:pPr>
              <a:t>4/8/2023</a:t>
            </a:fld>
            <a:endParaRPr lang="en-US"/>
          </a:p>
        </p:txBody>
      </p:sp>
      <p:sp>
        <p:nvSpPr>
          <p:cNvPr id="2059" name="Slide Number Placeholder 11">
            <a:extLst>
              <a:ext uri="{FF2B5EF4-FFF2-40B4-BE49-F238E27FC236}">
                <a16:creationId xmlns:a16="http://schemas.microsoft.com/office/drawing/2014/main" id="{6280A22E-C20E-40FF-BA71-2B233651B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296" y="6356350"/>
            <a:ext cx="57462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E131995-E962-4131-8504-6B962D7140A6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D7026088-68B8-680E-80BA-E87C5C9EB3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4814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39"/>
    </mc:Choice>
    <mc:Fallback xmlns="">
      <p:transition spd="slow" advTm="30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E9410F-8F5B-7B8F-AB69-F7AC54341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720" y="681039"/>
            <a:ext cx="5770080" cy="1906555"/>
          </a:xfrm>
        </p:spPr>
        <p:txBody>
          <a:bodyPr>
            <a:normAutofit/>
          </a:bodyPr>
          <a:lstStyle/>
          <a:p>
            <a:r>
              <a:rPr lang="nl-NL" dirty="0"/>
              <a:t>Subcultuur</a:t>
            </a:r>
          </a:p>
        </p:txBody>
      </p:sp>
      <p:sp>
        <p:nvSpPr>
          <p:cNvPr id="1037" name="Footer Placeholder 4">
            <a:extLst>
              <a:ext uri="{FF2B5EF4-FFF2-40B4-BE49-F238E27FC236}">
                <a16:creationId xmlns:a16="http://schemas.microsoft.com/office/drawing/2014/main" id="{24A88C2B-BBA4-42B4-BD90-10615AE6D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131161" y="1592957"/>
            <a:ext cx="297352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pic>
        <p:nvPicPr>
          <p:cNvPr id="1026" name="Picture 2" descr="gratis Man In Blauwe Trui En Blauwe Denim Jeans Zittend Op Bruin Houten Bankje Stockfoto">
            <a:extLst>
              <a:ext uri="{FF2B5EF4-FFF2-40B4-BE49-F238E27FC236}">
                <a16:creationId xmlns:a16="http://schemas.microsoft.com/office/drawing/2014/main" id="{DF633958-DF19-2935-865E-1B00D340C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43" b="-3"/>
          <a:stretch/>
        </p:blipFill>
        <p:spPr bwMode="auto">
          <a:xfrm>
            <a:off x="838201" y="777255"/>
            <a:ext cx="3074384" cy="5242544"/>
          </a:xfrm>
          <a:custGeom>
            <a:avLst/>
            <a:gdLst/>
            <a:ahLst/>
            <a:cxnLst/>
            <a:rect l="l" t="t" r="r" b="b"/>
            <a:pathLst>
              <a:path w="3074384" h="5242544">
                <a:moveTo>
                  <a:pt x="1538017" y="0"/>
                </a:moveTo>
                <a:cubicBezTo>
                  <a:pt x="2386529" y="0"/>
                  <a:pt x="3074384" y="687856"/>
                  <a:pt x="3074384" y="1536369"/>
                </a:cubicBezTo>
                <a:lnTo>
                  <a:pt x="3074382" y="2196551"/>
                </a:lnTo>
                <a:cubicBezTo>
                  <a:pt x="3074383" y="2196560"/>
                  <a:pt x="3074383" y="2196568"/>
                  <a:pt x="3074384" y="2196577"/>
                </a:cubicBezTo>
                <a:lnTo>
                  <a:pt x="3074380" y="4128973"/>
                </a:lnTo>
                <a:lnTo>
                  <a:pt x="3074384" y="4128973"/>
                </a:lnTo>
                <a:lnTo>
                  <a:pt x="3074384" y="5242544"/>
                </a:lnTo>
                <a:lnTo>
                  <a:pt x="0" y="5242544"/>
                </a:lnTo>
                <a:lnTo>
                  <a:pt x="0" y="4128973"/>
                </a:lnTo>
                <a:lnTo>
                  <a:pt x="1646" y="4128973"/>
                </a:lnTo>
                <a:lnTo>
                  <a:pt x="1647" y="1536369"/>
                </a:lnTo>
                <a:cubicBezTo>
                  <a:pt x="1647" y="687856"/>
                  <a:pt x="689503" y="0"/>
                  <a:pt x="15380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36DA21-07F6-C840-4E17-56790434E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3720" y="3140490"/>
            <a:ext cx="5770079" cy="3036471"/>
          </a:xfrm>
        </p:spPr>
        <p:txBody>
          <a:bodyPr>
            <a:normAutofit/>
          </a:bodyPr>
          <a:lstStyle/>
          <a:p>
            <a:r>
              <a:rPr lang="nl-NL"/>
              <a:t>Voornamelijk bij jong volwassenen</a:t>
            </a:r>
          </a:p>
          <a:p>
            <a:r>
              <a:rPr lang="nl-NL"/>
              <a:t>Zoektocht naar identiteit </a:t>
            </a:r>
          </a:p>
          <a:p>
            <a:r>
              <a:rPr lang="nl-NL"/>
              <a:t>Skaters, hippies en punkers </a:t>
            </a:r>
            <a:endParaRPr lang="nl-NL" dirty="0"/>
          </a:p>
        </p:txBody>
      </p:sp>
      <p:sp>
        <p:nvSpPr>
          <p:cNvPr id="1038" name="Date Placeholder 3">
            <a:extLst>
              <a:ext uri="{FF2B5EF4-FFF2-40B4-BE49-F238E27FC236}">
                <a16:creationId xmlns:a16="http://schemas.microsoft.com/office/drawing/2014/main" id="{030C91EB-472B-457A-9721-71076CA580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3BA314-ADB5-4816-8D49-4E0794D5FE7E}" type="datetime1">
              <a:rPr lang="en-US" smtClean="0"/>
              <a:pPr>
                <a:spcAft>
                  <a:spcPts val="600"/>
                </a:spcAft>
              </a:pPr>
              <a:t>4/8/2023</a:t>
            </a:fld>
            <a:endParaRPr lang="en-US"/>
          </a:p>
        </p:txBody>
      </p:sp>
      <p:sp>
        <p:nvSpPr>
          <p:cNvPr id="1039" name="Slide Number Placeholder 18">
            <a:extLst>
              <a:ext uri="{FF2B5EF4-FFF2-40B4-BE49-F238E27FC236}">
                <a16:creationId xmlns:a16="http://schemas.microsoft.com/office/drawing/2014/main" id="{920EAB97-BCBD-4835-8F90-55730D56C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296" y="6356350"/>
            <a:ext cx="5746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E131995-E962-4131-8504-6B962D7140A6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585172C-3E05-AEBA-4C21-4F1AAEBB84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5501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29"/>
    </mc:Choice>
    <mc:Fallback xmlns="">
      <p:transition spd="slow" advTm="45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BF7A18-914E-C46B-E399-F525A0D26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720" y="681039"/>
            <a:ext cx="5770080" cy="1640521"/>
          </a:xfrm>
        </p:spPr>
        <p:txBody>
          <a:bodyPr>
            <a:normAutofit/>
          </a:bodyPr>
          <a:lstStyle/>
          <a:p>
            <a:r>
              <a:rPr lang="nl-NL"/>
              <a:t>tegencultuur</a:t>
            </a:r>
          </a:p>
        </p:txBody>
      </p:sp>
      <p:sp>
        <p:nvSpPr>
          <p:cNvPr id="3085" name="Footer Placeholder 4">
            <a:extLst>
              <a:ext uri="{FF2B5EF4-FFF2-40B4-BE49-F238E27FC236}">
                <a16:creationId xmlns:a16="http://schemas.microsoft.com/office/drawing/2014/main" id="{E02C781C-2948-4514-8D64-7BA4B9732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131161" y="1592957"/>
            <a:ext cx="297352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pic>
        <p:nvPicPr>
          <p:cNvPr id="3074" name="Picture 2" descr="gratis Vrouw Die In Zwart Overhemd Rode Lippenstift Houdt Stockfoto">
            <a:extLst>
              <a:ext uri="{FF2B5EF4-FFF2-40B4-BE49-F238E27FC236}">
                <a16:creationId xmlns:a16="http://schemas.microsoft.com/office/drawing/2014/main" id="{24841940-204D-ABED-185B-4AC585E54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1" y="1128062"/>
            <a:ext cx="3071752" cy="46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9DFDD6-9924-C363-BEED-2209AC35B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3720" y="2672370"/>
            <a:ext cx="5770079" cy="3504591"/>
          </a:xfrm>
        </p:spPr>
        <p:txBody>
          <a:bodyPr>
            <a:normAutofit/>
          </a:bodyPr>
          <a:lstStyle/>
          <a:p>
            <a:r>
              <a:rPr lang="nl-NL"/>
              <a:t>Stroming die zich tegen de gevestigde orde keert (dominante cultuur)</a:t>
            </a:r>
          </a:p>
          <a:p>
            <a:r>
              <a:rPr lang="nl-NL"/>
              <a:t>Feministen </a:t>
            </a:r>
          </a:p>
          <a:p>
            <a:r>
              <a:rPr lang="nl-NL"/>
              <a:t>Dierenactivisten</a:t>
            </a:r>
          </a:p>
          <a:p>
            <a:r>
              <a:rPr lang="nl-NL"/>
              <a:t>Milieuactivisten </a:t>
            </a:r>
          </a:p>
          <a:p>
            <a:endParaRPr lang="nl-NL"/>
          </a:p>
          <a:p>
            <a:endParaRPr lang="nl-NL" dirty="0"/>
          </a:p>
        </p:txBody>
      </p:sp>
      <p:sp>
        <p:nvSpPr>
          <p:cNvPr id="3086" name="Date Placeholder 3">
            <a:extLst>
              <a:ext uri="{FF2B5EF4-FFF2-40B4-BE49-F238E27FC236}">
                <a16:creationId xmlns:a16="http://schemas.microsoft.com/office/drawing/2014/main" id="{9B029086-7800-4237-9C3C-72272AD6C8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59DCF04-F373-44C9-99A5-7D3B872C4295}" type="datetime1">
              <a:rPr lang="en-US" smtClean="0"/>
              <a:pPr>
                <a:spcAft>
                  <a:spcPts val="600"/>
                </a:spcAft>
              </a:pPr>
              <a:t>4/8/2023</a:t>
            </a:fld>
            <a:endParaRPr lang="en-US"/>
          </a:p>
        </p:txBody>
      </p:sp>
      <p:sp>
        <p:nvSpPr>
          <p:cNvPr id="3087" name="Slide Number Placeholder 19">
            <a:extLst>
              <a:ext uri="{FF2B5EF4-FFF2-40B4-BE49-F238E27FC236}">
                <a16:creationId xmlns:a16="http://schemas.microsoft.com/office/drawing/2014/main" id="{E3AF5CA9-9FC6-4278-A5FD-EF48769A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296" y="6356350"/>
            <a:ext cx="5746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E131995-E962-4131-8504-6B962D7140A6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E29E090-FC6C-8946-B3D2-725C0EAFB9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7219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06"/>
    </mc:Choice>
    <mc:Fallback xmlns="">
      <p:transition spd="slow" advTm="46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5CFE32-2E7F-B40A-141A-20831CEB1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623" y="2410992"/>
            <a:ext cx="3052301" cy="2463664"/>
          </a:xfrm>
        </p:spPr>
        <p:txBody>
          <a:bodyPr anchor="ctr">
            <a:normAutofit/>
          </a:bodyPr>
          <a:lstStyle/>
          <a:p>
            <a:pPr algn="ctr"/>
            <a:r>
              <a:rPr lang="nl-NL" sz="1700"/>
              <a:t>Cultuurverschillen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01B9DAC8-714C-487B-8C97-2C36AA58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131161" y="1592957"/>
            <a:ext cx="297352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4801CF-218F-F426-0F7B-6C89552B0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459" y="838201"/>
            <a:ext cx="4644534" cy="5181600"/>
          </a:xfrm>
        </p:spPr>
        <p:txBody>
          <a:bodyPr anchor="ctr">
            <a:normAutofit/>
          </a:bodyPr>
          <a:lstStyle/>
          <a:p>
            <a:r>
              <a:rPr lang="nl-NL" dirty="0"/>
              <a:t>Verschil in gedrag, gewoonten en nog veel meer</a:t>
            </a:r>
          </a:p>
          <a:p>
            <a:r>
              <a:rPr lang="nl-NL" dirty="0"/>
              <a:t>Discriminatie</a:t>
            </a:r>
          </a:p>
          <a:p>
            <a:r>
              <a:rPr lang="nl-NL" dirty="0"/>
              <a:t>Zorgverlener</a:t>
            </a: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B5B82EC0-51EE-4F2E-A087-D5223789A8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B9EC781-EEFF-4A50-9702-BA8F81537B56}" type="datetime1">
              <a:rPr lang="en-US" smtClean="0"/>
              <a:pPr>
                <a:spcAft>
                  <a:spcPts val="600"/>
                </a:spcAft>
              </a:pPr>
              <a:t>4/8/2023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C41F5AD-86CF-4002-A24B-ED09D092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296" y="6356350"/>
            <a:ext cx="57462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E131995-E962-4131-8504-6B962D7140A6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81D4018-55B8-2B37-C440-1F4ADAA293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2263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23"/>
    </mc:Choice>
    <mc:Fallback xmlns="">
      <p:transition spd="slow" advTm="71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6576DF-2E36-12BF-6FC8-4E69390C2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mentimeter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2A4012-E6C2-BE7C-0F9C-08B69FF79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Wat kun je doen als zorgverlener om discriminatie tegen te gaan in de zorg?</a:t>
            </a:r>
          </a:p>
          <a:p>
            <a:r>
              <a:rPr lang="nl-NL" dirty="0">
                <a:hlinkClick r:id="rId4"/>
              </a:rPr>
              <a:t>https://www.menti.com/alx8sq7m95n8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057E656-EE2B-4289-671E-EF9A401A0C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4480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75"/>
    </mc:Choice>
    <mc:Fallback xmlns="">
      <p:transition spd="slow" advTm="28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rchwayVTI">
  <a:themeElements>
    <a:clrScheme name="AnalogousFromRegularSeedRightStep">
      <a:dk1>
        <a:srgbClr val="000000"/>
      </a:dk1>
      <a:lt1>
        <a:srgbClr val="FFFFFF"/>
      </a:lt1>
      <a:dk2>
        <a:srgbClr val="1C2F31"/>
      </a:dk2>
      <a:lt2>
        <a:srgbClr val="F2F0F3"/>
      </a:lt2>
      <a:accent1>
        <a:srgbClr val="77B12B"/>
      </a:accent1>
      <a:accent2>
        <a:srgbClr val="37B720"/>
      </a:accent2>
      <a:accent3>
        <a:srgbClr val="2CB951"/>
      </a:accent3>
      <a:accent4>
        <a:srgbClr val="1FB484"/>
      </a:accent4>
      <a:accent5>
        <a:srgbClr val="2EB1BF"/>
      </a:accent5>
      <a:accent6>
        <a:srgbClr val="2374C9"/>
      </a:accent6>
      <a:hlink>
        <a:srgbClr val="8C5EC9"/>
      </a:hlink>
      <a:folHlink>
        <a:srgbClr val="7F7F7F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3B7C1B3E740B47B4B397FC62AFDD01" ma:contentTypeVersion="9" ma:contentTypeDescription="Create a new document." ma:contentTypeScope="" ma:versionID="c6ed4b917ee54e9ef6f20b893ad40af6">
  <xsd:schema xmlns:xsd="http://www.w3.org/2001/XMLSchema" xmlns:xs="http://www.w3.org/2001/XMLSchema" xmlns:p="http://schemas.microsoft.com/office/2006/metadata/properties" xmlns:ns3="9fdec3bf-387c-4285-a308-08f4b4d91be8" xmlns:ns4="5f846790-180b-4a4a-b1c2-94e242e60d2d" targetNamespace="http://schemas.microsoft.com/office/2006/metadata/properties" ma:root="true" ma:fieldsID="c255fbee3be3bd825a166559b32a5f3c" ns3:_="" ns4:_="">
    <xsd:import namespace="9fdec3bf-387c-4285-a308-08f4b4d91be8"/>
    <xsd:import namespace="5f846790-180b-4a4a-b1c2-94e242e60d2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ec3bf-387c-4285-a308-08f4b4d91b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46790-180b-4a4a-b1c2-94e242e60d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fdec3bf-387c-4285-a308-08f4b4d91be8" xsi:nil="true"/>
  </documentManagement>
</p:properties>
</file>

<file path=customXml/itemProps1.xml><?xml version="1.0" encoding="utf-8"?>
<ds:datastoreItem xmlns:ds="http://schemas.openxmlformats.org/officeDocument/2006/customXml" ds:itemID="{17215B09-1EE9-4D85-930D-818F238226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CBF588-8BC3-4E8C-909F-84FAF236AA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dec3bf-387c-4285-a308-08f4b4d91be8"/>
    <ds:schemaRef ds:uri="5f846790-180b-4a4a-b1c2-94e242e60d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1408F4-FF72-4B6C-9DDA-86F479AD99E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5f846790-180b-4a4a-b1c2-94e242e60d2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fdec3bf-387c-4285-a308-08f4b4d91be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173</Words>
  <Application>Microsoft Office PowerPoint</Application>
  <PresentationFormat>Breedbeeld</PresentationFormat>
  <Paragraphs>56</Paragraphs>
  <Slides>8</Slides>
  <Notes>0</Notes>
  <HiddenSlides>0</HiddenSlides>
  <MMClips>8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Felix Titling</vt:lpstr>
      <vt:lpstr>Goudy Old Style</vt:lpstr>
      <vt:lpstr>ArchwayVTI</vt:lpstr>
      <vt:lpstr>Cultuur</vt:lpstr>
      <vt:lpstr>Wat is cultuur?</vt:lpstr>
      <vt:lpstr>Kenmerken van cultuur</vt:lpstr>
      <vt:lpstr>Dominante cultuur</vt:lpstr>
      <vt:lpstr>Subcultuur</vt:lpstr>
      <vt:lpstr>tegencultuur</vt:lpstr>
      <vt:lpstr>Cultuurverschillen</vt:lpstr>
      <vt:lpstr>mentimeter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Cultuur</dc:title>
  <dc:creator>Amira Daoudi (0963600)</dc:creator>
  <cp:lastModifiedBy>Amira Daoudi (0963600)</cp:lastModifiedBy>
  <cp:revision>1</cp:revision>
  <dcterms:created xsi:type="dcterms:W3CDTF">2023-04-08T16:19:50Z</dcterms:created>
  <dcterms:modified xsi:type="dcterms:W3CDTF">2023-04-08T17:34:55Z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0x0101002A3B7C1B3E740B47B4B397FC62AFDD01</vt:lpwstr>
  </property>
</Properties>
</file>